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976" r:id="rId3"/>
    <p:sldId id="3034" r:id="rId4"/>
    <p:sldId id="3059" r:id="rId5"/>
    <p:sldId id="2983" r:id="rId6"/>
    <p:sldId id="3060" r:id="rId7"/>
    <p:sldId id="3061" r:id="rId8"/>
    <p:sldId id="3062" r:id="rId9"/>
    <p:sldId id="3012" r:id="rId10"/>
    <p:sldId id="3013" r:id="rId11"/>
    <p:sldId id="968" r:id="rId12"/>
    <p:sldId id="944" r:id="rId13"/>
    <p:sldId id="3050" r:id="rId14"/>
    <p:sldId id="2960" r:id="rId15"/>
    <p:sldId id="3058" r:id="rId16"/>
    <p:sldId id="3063" r:id="rId17"/>
    <p:sldId id="3064" r:id="rId18"/>
    <p:sldId id="2928" r:id="rId19"/>
    <p:sldId id="2927" r:id="rId20"/>
    <p:sldId id="995" r:id="rId21"/>
    <p:sldId id="2981" r:id="rId22"/>
    <p:sldId id="2882" r:id="rId23"/>
    <p:sldId id="2925" r:id="rId24"/>
    <p:sldId id="2912" r:id="rId25"/>
    <p:sldId id="3065" r:id="rId26"/>
    <p:sldId id="1002" r:id="rId27"/>
    <p:sldId id="3066" r:id="rId28"/>
    <p:sldId id="2817" r:id="rId29"/>
    <p:sldId id="293" r:id="rId30"/>
    <p:sldId id="3067" r:id="rId31"/>
    <p:sldId id="105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59"/>
            <p14:sldId id="2983"/>
            <p14:sldId id="3060"/>
            <p14:sldId id="3061"/>
          </p14:sldIdLst>
        </p14:section>
        <p14:section name="Goal: It is all in name space management (NsM)" id="{AC1DDEB5-434A-9946-8E04-9196DB0392ED}">
          <p14:sldIdLst>
            <p14:sldId id="3062"/>
            <p14:sldId id="3012"/>
            <p14:sldId id="3013"/>
            <p14:sldId id="968"/>
            <p14:sldId id="944"/>
            <p14:sldId id="3050"/>
            <p14:sldId id="2960"/>
            <p14:sldId id="3058"/>
            <p14:sldId id="3063"/>
            <p14:sldId id="3064"/>
          </p14:sldIdLst>
        </p14:section>
        <p14:section name="Criteria: It is necessary to separate Specification from Implementatino" id="{C192D0C4-A887-B343-AB3D-7601471A4357}">
          <p14:sldIdLst>
            <p14:sldId id="2928"/>
            <p14:sldId id="2927"/>
            <p14:sldId id="995"/>
            <p14:sldId id="2981"/>
          </p14:sldIdLst>
        </p14:section>
        <p14:section name="Output: A generic format of Names (Computable Names)" id="{AE21F17E-472C-3B47-B65D-C1DA71B50E50}">
          <p14:sldIdLst>
            <p14:sldId id="2882"/>
            <p14:sldId id="2925"/>
          </p14:sldIdLst>
        </p14:section>
        <p14:section name="Process: the Operational Strategies" id="{44570EC8-1AFD-7844-ADEE-6037973E1F44}">
          <p14:sldIdLst>
            <p14:sldId id="2912"/>
          </p14:sldIdLst>
        </p14:section>
        <p14:section name="Inputs: Known Methods and Tools" id="{6DC8336C-6B08-A140-B7B1-95CEF5B7EBF0}">
          <p14:sldIdLst>
            <p14:sldId id="3065"/>
            <p14:sldId id="1002"/>
            <p14:sldId id="3066"/>
            <p14:sldId id="2817"/>
            <p14:sldId id="293"/>
            <p14:sldId id="3067"/>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40"/>
    <p:restoredTop sz="89214"/>
  </p:normalViewPr>
  <p:slideViewPr>
    <p:cSldViewPr snapToGrid="0">
      <p:cViewPr varScale="1">
        <p:scale>
          <a:sx n="115" d="100"/>
          <a:sy n="115" d="100"/>
        </p:scale>
        <p:origin x="200" y="84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727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092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23</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3020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678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3580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600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8604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6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16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5870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19" r:id="rId8"/>
    <p:sldLayoutId id="214748372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5.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6.png"/><Relationship Id="rId14"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23.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7.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22.jpeg"/><Relationship Id="rId2" Type="http://schemas.openxmlformats.org/officeDocument/2006/relationships/diagramData" Target="../diagrams/data3.xml"/><Relationship Id="rId16" Type="http://schemas.openxmlformats.org/officeDocument/2006/relationships/image" Target="../media/image20.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9.png"/><Relationship Id="rId23" Type="http://schemas.openxmlformats.org/officeDocument/2006/relationships/image" Target="../media/image21.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8.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hyperlink" Target="http://www.amazon.com/exec/obidos/ASIN/0306803208/braipick-20"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Henri_Bergson#cite_note-13" TargetMode="External"/><Relationship Id="rId3" Type="http://schemas.openxmlformats.org/officeDocument/2006/relationships/hyperlink" Target="https://dialektika.org/en/2010/06/19/how-henri-bergson-makes-vitalism-work/" TargetMode="External"/><Relationship Id="rId7" Type="http://schemas.openxmlformats.org/officeDocument/2006/relationships/hyperlink" Target="https://en.wikipedia.org/wiki/Grand-Croix_de_la_Legion_d%27honneur" TargetMode="External"/><Relationship Id="rId2" Type="http://schemas.openxmlformats.org/officeDocument/2006/relationships/hyperlink" Target="https://philosophynow.org/issues/48/Henri_Bergson_and_the_Perception_of_Time" TargetMode="External"/><Relationship Id="rId1" Type="http://schemas.openxmlformats.org/officeDocument/2006/relationships/slideLayout" Target="../slideLayouts/slideLayout9.xml"/><Relationship Id="rId6" Type="http://schemas.openxmlformats.org/officeDocument/2006/relationships/hyperlink" Target="https://en.wikipedia.org/wiki/Henri_Bergson#cite_note-12" TargetMode="External"/><Relationship Id="rId5" Type="http://schemas.openxmlformats.org/officeDocument/2006/relationships/hyperlink" Target="https://en.wikipedia.org/wiki/Nobel_Prize_in_Literature" TargetMode="External"/><Relationship Id="rId4" Type="http://schemas.openxmlformats.org/officeDocument/2006/relationships/image" Target="../media/image28.jpeg"/><Relationship Id="rId9" Type="http://schemas.openxmlformats.org/officeDocument/2006/relationships/hyperlink" Target="https://en.wikipedia.org/wiki/Henri_Bergson"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Complex_numbers" TargetMode="External"/><Relationship Id="rId13" Type="http://schemas.openxmlformats.org/officeDocument/2006/relationships/hyperlink" Target="https://en.wikipedia.org/wiki/Oliver_Heaviside" TargetMode="External"/><Relationship Id="rId3" Type="http://schemas.openxmlformats.org/officeDocument/2006/relationships/hyperlink" Target="https://en.wikipedia.org/wiki/Heaviside#cite_note-frs-1" TargetMode="External"/><Relationship Id="rId7" Type="http://schemas.openxmlformats.org/officeDocument/2006/relationships/hyperlink" Target="https://en.wikipedia.org/wiki/Physicist" TargetMode="External"/><Relationship Id="rId12" Type="http://schemas.openxmlformats.org/officeDocument/2006/relationships/hyperlink" Target="https://en.wikipedia.org/wiki/Heaviside#cite_note-oddity-2" TargetMode="External"/><Relationship Id="rId2" Type="http://schemas.openxmlformats.org/officeDocument/2006/relationships/hyperlink" Target="https://en.wikipedia.org/wiki/Fellow_of_the_Royal_Society" TargetMode="External"/><Relationship Id="rId1" Type="http://schemas.openxmlformats.org/officeDocument/2006/relationships/slideLayout" Target="../slideLayouts/slideLayout9.xml"/><Relationship Id="rId6" Type="http://schemas.openxmlformats.org/officeDocument/2006/relationships/hyperlink" Target="https://en.wikipedia.org/wiki/Mathematician" TargetMode="External"/><Relationship Id="rId11" Type="http://schemas.openxmlformats.org/officeDocument/2006/relationships/hyperlink" Target="https://en.wikipedia.org/wiki/Telegrapher%27s_equations" TargetMode="External"/><Relationship Id="rId5" Type="http://schemas.openxmlformats.org/officeDocument/2006/relationships/hyperlink" Target="https://en.wikipedia.org/wiki/Electrical_engineering" TargetMode="External"/><Relationship Id="rId10" Type="http://schemas.openxmlformats.org/officeDocument/2006/relationships/hyperlink" Target="https://en.wikipedia.org/wiki/Maxwell%27s_equations" TargetMode="External"/><Relationship Id="rId4" Type="http://schemas.openxmlformats.org/officeDocument/2006/relationships/hyperlink" Target="https://en.wikipedia.org/wiki/Autodidacticism" TargetMode="External"/><Relationship Id="rId9" Type="http://schemas.openxmlformats.org/officeDocument/2006/relationships/hyperlink" Target="https://en.wikipedia.org/wiki/Differential_equation" TargetMode="External"/><Relationship Id="rId1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hyperlink" Target="https://bertrandmeyer.com/2010/11/09/every-bilingual-dictionary-should-be-a-galois-connection/"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youtu.be/3hspKYIn5ds?t=162" TargetMode="External"/><Relationship Id="rId5" Type="http://schemas.openxmlformats.org/officeDocument/2006/relationships/image" Target="../media/image35.png"/><Relationship Id="rId4" Type="http://schemas.openxmlformats.org/officeDocument/2006/relationships/hyperlink" Target="https://youtu.be/3hspKYIn5ds?t=2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4.jpe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9u1q3lH7VbE?t=323"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youtu.be/9u1q3lH7VbE?t=323" TargetMode="External"/><Relationship Id="rId5" Type="http://schemas.openxmlformats.org/officeDocument/2006/relationships/image" Target="../media/image3.png"/><Relationship Id="rId4" Type="http://schemas.openxmlformats.org/officeDocument/2006/relationships/hyperlink" Target="https://youtu.be/9u1q3lH7VbE?t=16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u1q3lH7VbE?t=962"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youtu.be/9u1q3lH7VbE?t=1205"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youtu.be/vMo9vlkJ3p4"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dirty="0"/>
              <a:t>30</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A Compilation of Theories and Case Studies</a:t>
            </a:r>
            <a:br>
              <a:rPr lang="en-US" sz="2400" dirty="0"/>
            </a:br>
            <a:r>
              <a:rPr lang="en-US" sz="2400" dirty="0"/>
              <a:t>Week 12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245573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 philosopher’s definition of cognition</a:t>
            </a:r>
          </a:p>
        </p:txBody>
      </p:sp>
      <p:sp>
        <p:nvSpPr>
          <p:cNvPr id="11" name="TextBox 10">
            <a:extLst>
              <a:ext uri="{FF2B5EF4-FFF2-40B4-BE49-F238E27FC236}">
                <a16:creationId xmlns:a16="http://schemas.microsoft.com/office/drawing/2014/main" id="{9F22F08A-A194-FB41-9AAD-83B911854A45}"/>
              </a:ext>
            </a:extLst>
          </p:cNvPr>
          <p:cNvSpPr txBox="1"/>
          <p:nvPr/>
        </p:nvSpPr>
        <p:spPr>
          <a:xfrm>
            <a:off x="2015471" y="3464123"/>
            <a:ext cx="3868367" cy="261610"/>
          </a:xfrm>
          <a:prstGeom prst="rect">
            <a:avLst/>
          </a:prstGeom>
          <a:noFill/>
        </p:spPr>
        <p:txBody>
          <a:bodyPr wrap="none" rtlCol="0">
            <a:spAutoFit/>
          </a:bodyPr>
          <a:lstStyle/>
          <a:p>
            <a:r>
              <a:rPr lang="en-TW" sz="1050" dirty="0"/>
              <a:t>Excerpts from: </a:t>
            </a:r>
            <a:r>
              <a:rPr lang="en-TW" sz="1050" dirty="0">
                <a:hlinkClick r:id="rId2"/>
              </a:rPr>
              <a:t>PhilosophyNow</a:t>
            </a:r>
            <a:r>
              <a:rPr lang="en-TW" sz="1050" dirty="0"/>
              <a:t>.ORG by </a:t>
            </a:r>
            <a:r>
              <a:rPr lang="en-US" sz="1050" i="1" dirty="0"/>
              <a:t>John-Francis Phipps</a:t>
            </a:r>
            <a:endParaRPr lang="en-TW" sz="1050" dirty="0"/>
          </a:p>
        </p:txBody>
      </p:sp>
      <p:sp>
        <p:nvSpPr>
          <p:cNvPr id="4" name="TextBox 3">
            <a:extLst>
              <a:ext uri="{FF2B5EF4-FFF2-40B4-BE49-F238E27FC236}">
                <a16:creationId xmlns:a16="http://schemas.microsoft.com/office/drawing/2014/main" id="{B00E4AE4-4F9E-8542-BD3B-F393FEEDD59A}"/>
              </a:ext>
            </a:extLst>
          </p:cNvPr>
          <p:cNvSpPr txBox="1"/>
          <p:nvPr/>
        </p:nvSpPr>
        <p:spPr>
          <a:xfrm>
            <a:off x="808893" y="1892206"/>
            <a:ext cx="5547946" cy="1600438"/>
          </a:xfrm>
          <a:prstGeom prst="rect">
            <a:avLst/>
          </a:prstGeom>
          <a:noFill/>
        </p:spPr>
        <p:txBody>
          <a:bodyPr wrap="square" rtlCol="0">
            <a:spAutoFit/>
          </a:bodyPr>
          <a:lstStyle/>
          <a:p>
            <a:r>
              <a:rPr lang="en-US" dirty="0"/>
              <a:t>In </a:t>
            </a:r>
            <a:r>
              <a:rPr lang="en-US" i="1" dirty="0"/>
              <a:t>An Introduction to Metaphysics</a:t>
            </a:r>
            <a:r>
              <a:rPr lang="en-US" dirty="0"/>
              <a:t> (1912), Bergson expands on the central role of intuition. The true purpose of knowledge is to know things deeply, to touch the inner essence of things via a form of empathy: “A true empiricism”, he wrote, “is that which proposes to get as near to the original itself as possible, to search deeply into its life, and so, by a kind of intellectual auscultation, to feel the </a:t>
            </a:r>
            <a:r>
              <a:rPr lang="en-US" dirty="0" err="1"/>
              <a:t>throbbings</a:t>
            </a:r>
            <a:r>
              <a:rPr lang="en-US" dirty="0"/>
              <a:t> of its soul.”</a:t>
            </a:r>
            <a:endParaRPr lang="en-TW" dirty="0"/>
          </a:p>
        </p:txBody>
      </p:sp>
      <p:pic>
        <p:nvPicPr>
          <p:cNvPr id="6" name="Picture 5">
            <a:hlinkClick r:id="rId3"/>
            <a:extLst>
              <a:ext uri="{FF2B5EF4-FFF2-40B4-BE49-F238E27FC236}">
                <a16:creationId xmlns:a16="http://schemas.microsoft.com/office/drawing/2014/main" id="{043831B1-7FC3-6846-88F6-0E2C4C6511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6839" y="1246178"/>
            <a:ext cx="2525722" cy="2525722"/>
          </a:xfrm>
          <a:prstGeom prst="rect">
            <a:avLst/>
          </a:prstGeom>
        </p:spPr>
      </p:pic>
      <p:sp>
        <p:nvSpPr>
          <p:cNvPr id="7" name="TextBox 6">
            <a:extLst>
              <a:ext uri="{FF2B5EF4-FFF2-40B4-BE49-F238E27FC236}">
                <a16:creationId xmlns:a16="http://schemas.microsoft.com/office/drawing/2014/main" id="{9E10A7EA-4ACD-D647-AF78-6D112BD74B94}"/>
              </a:ext>
            </a:extLst>
          </p:cNvPr>
          <p:cNvSpPr txBox="1"/>
          <p:nvPr/>
        </p:nvSpPr>
        <p:spPr>
          <a:xfrm>
            <a:off x="6568638" y="3869548"/>
            <a:ext cx="2102124" cy="261610"/>
          </a:xfrm>
          <a:prstGeom prst="rect">
            <a:avLst/>
          </a:prstGeom>
          <a:noFill/>
        </p:spPr>
        <p:txBody>
          <a:bodyPr wrap="square" rtlCol="0">
            <a:spAutoFit/>
          </a:bodyPr>
          <a:lstStyle/>
          <a:p>
            <a:r>
              <a:rPr lang="en-TW" sz="1100" dirty="0"/>
              <a:t> Image</a:t>
            </a:r>
            <a:r>
              <a:rPr lang="zh-CN" altLang="en-US" sz="1100" dirty="0"/>
              <a:t> </a:t>
            </a:r>
            <a:r>
              <a:rPr lang="en-US" altLang="zh-CN" sz="1100" dirty="0"/>
              <a:t>source</a:t>
            </a:r>
            <a:r>
              <a:rPr lang="zh-CN" altLang="en-US" sz="1100" dirty="0"/>
              <a:t>： </a:t>
            </a:r>
            <a:r>
              <a:rPr lang="en-US" altLang="zh-CN" sz="1100" dirty="0">
                <a:hlinkClick r:id="rId3"/>
              </a:rPr>
              <a:t>dialektika.org</a:t>
            </a:r>
            <a:endParaRPr lang="en-TW" sz="1100" dirty="0"/>
          </a:p>
        </p:txBody>
      </p:sp>
      <p:sp>
        <p:nvSpPr>
          <p:cNvPr id="8" name="TextBox 7">
            <a:extLst>
              <a:ext uri="{FF2B5EF4-FFF2-40B4-BE49-F238E27FC236}">
                <a16:creationId xmlns:a16="http://schemas.microsoft.com/office/drawing/2014/main" id="{9FCC7B04-4DDA-AF44-8FA0-3425F7CA9C78}"/>
              </a:ext>
            </a:extLst>
          </p:cNvPr>
          <p:cNvSpPr txBox="1"/>
          <p:nvPr/>
        </p:nvSpPr>
        <p:spPr>
          <a:xfrm>
            <a:off x="4362576" y="4277049"/>
            <a:ext cx="4469724" cy="800219"/>
          </a:xfrm>
          <a:prstGeom prst="rect">
            <a:avLst/>
          </a:prstGeom>
          <a:noFill/>
        </p:spPr>
        <p:txBody>
          <a:bodyPr wrap="square" rtlCol="0">
            <a:spAutoFit/>
          </a:bodyPr>
          <a:lstStyle/>
          <a:p>
            <a:r>
              <a:rPr lang="en-US" sz="600" dirty="0"/>
              <a:t>Henri Bergson was awarded the 1927 </a:t>
            </a:r>
            <a:r>
              <a:rPr lang="en-US" sz="600" dirty="0">
                <a:hlinkClick r:id="rId5" tooltip="Nobel Prize in Literature"/>
              </a:rPr>
              <a:t>Nobel Prize in Literature</a:t>
            </a:r>
            <a:r>
              <a:rPr lang="en-US" sz="600" dirty="0"/>
              <a:t> "in recognition of his rich and vitalizing ideas and the brilliant skill with which they have been presented".</a:t>
            </a:r>
            <a:r>
              <a:rPr lang="en-US" sz="600" baseline="30000" dirty="0">
                <a:hlinkClick r:id="rId6"/>
              </a:rPr>
              <a:t>[12]</a:t>
            </a:r>
            <a:r>
              <a:rPr lang="en-US" sz="600" dirty="0"/>
              <a:t> In 1930 France awarded him its highest </a:t>
            </a:r>
            <a:r>
              <a:rPr lang="en-US" sz="600" dirty="0" err="1"/>
              <a:t>honour</a:t>
            </a:r>
            <a:r>
              <a:rPr lang="en-US" sz="600" dirty="0"/>
              <a:t>, the </a:t>
            </a:r>
            <a:r>
              <a:rPr lang="en-US" sz="600" dirty="0">
                <a:hlinkClick r:id="rId7" tooltip="Grand-Croix de la Legion d'honneur"/>
              </a:rPr>
              <a:t>Grand-Croix de la Legion d'honneur</a:t>
            </a:r>
            <a:r>
              <a:rPr lang="en-US" sz="600" dirty="0"/>
              <a:t>.</a:t>
            </a:r>
          </a:p>
          <a:p>
            <a:r>
              <a:rPr lang="en-US" sz="600" dirty="0"/>
              <a:t>Bergson's great popularity created a controversy in France where his views were seen as opposing the secular and scientific attitude adopted by the Republic's officials.</a:t>
            </a:r>
            <a:r>
              <a:rPr lang="en-US" sz="600" baseline="30000" dirty="0">
                <a:hlinkClick r:id="rId8"/>
              </a:rPr>
              <a:t>[13]</a:t>
            </a:r>
            <a:endParaRPr lang="en-US" sz="600" baseline="30000" dirty="0"/>
          </a:p>
          <a:p>
            <a:r>
              <a:rPr lang="en-US" sz="1000" baseline="30000" dirty="0"/>
              <a:t>			Content Source: </a:t>
            </a:r>
            <a:r>
              <a:rPr lang="en-US" sz="1000" baseline="30000" dirty="0">
                <a:hlinkClick r:id="rId9"/>
              </a:rPr>
              <a:t>Wikipedia</a:t>
            </a:r>
            <a:endParaRPr lang="en-US" sz="1000" dirty="0"/>
          </a:p>
          <a:p>
            <a:endParaRPr lang="en-TW" sz="600" dirty="0"/>
          </a:p>
        </p:txBody>
      </p:sp>
    </p:spTree>
    <p:extLst>
      <p:ext uri="{BB962C8B-B14F-4D97-AF65-F5344CB8AC3E}">
        <p14:creationId xmlns:p14="http://schemas.microsoft.com/office/powerpoint/2010/main" val="3338704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An other person mentioned extensively by Wiener</a:t>
            </a:r>
          </a:p>
        </p:txBody>
      </p:sp>
      <p:sp>
        <p:nvSpPr>
          <p:cNvPr id="4" name="TextBox 3">
            <a:extLst>
              <a:ext uri="{FF2B5EF4-FFF2-40B4-BE49-F238E27FC236}">
                <a16:creationId xmlns:a16="http://schemas.microsoft.com/office/drawing/2014/main" id="{B00E4AE4-4F9E-8542-BD3B-F393FEEDD59A}"/>
              </a:ext>
            </a:extLst>
          </p:cNvPr>
          <p:cNvSpPr txBox="1"/>
          <p:nvPr/>
        </p:nvSpPr>
        <p:spPr>
          <a:xfrm>
            <a:off x="784301" y="1135798"/>
            <a:ext cx="5284176" cy="3108543"/>
          </a:xfrm>
          <a:prstGeom prst="rect">
            <a:avLst/>
          </a:prstGeom>
          <a:noFill/>
        </p:spPr>
        <p:txBody>
          <a:bodyPr wrap="square" rtlCol="0">
            <a:spAutoFit/>
          </a:bodyPr>
          <a:lstStyle/>
          <a:p>
            <a:r>
              <a:rPr lang="en-US" b="1" dirty="0"/>
              <a:t>Oliver Heaviside</a:t>
            </a:r>
            <a:r>
              <a:rPr lang="en-US" dirty="0"/>
              <a:t> </a:t>
            </a:r>
            <a:r>
              <a:rPr lang="en-US" dirty="0">
                <a:hlinkClick r:id="rId2" tooltip="Fellow of the Royal Society"/>
              </a:rPr>
              <a:t>FRS</a:t>
            </a:r>
            <a:r>
              <a:rPr lang="en-US" baseline="30000" dirty="0">
                <a:hlinkClick r:id="rId3"/>
              </a:rPr>
              <a:t>[1]</a:t>
            </a:r>
            <a:r>
              <a:rPr lang="en-US" dirty="0"/>
              <a:t> was an English </a:t>
            </a:r>
            <a:r>
              <a:rPr lang="en-US" dirty="0">
                <a:hlinkClick r:id="rId4" tooltip="Autodidacticism"/>
              </a:rPr>
              <a:t>autodidactic</a:t>
            </a:r>
            <a:r>
              <a:rPr lang="en-US" dirty="0"/>
              <a:t> </a:t>
            </a:r>
            <a:r>
              <a:rPr lang="en-US" dirty="0">
                <a:hlinkClick r:id="rId5" tooltip="Electrical engineering"/>
              </a:rPr>
              <a:t>electrical engineer</a:t>
            </a:r>
            <a:r>
              <a:rPr lang="en-US" dirty="0"/>
              <a:t>, </a:t>
            </a:r>
            <a:r>
              <a:rPr lang="en-US" dirty="0">
                <a:hlinkClick r:id="rId6" tooltip="Mathematician"/>
              </a:rPr>
              <a:t>mathematician</a:t>
            </a:r>
            <a:r>
              <a:rPr lang="en-US" dirty="0"/>
              <a:t>, and </a:t>
            </a:r>
            <a:r>
              <a:rPr lang="en-US" dirty="0">
                <a:hlinkClick r:id="rId7" tooltip="Physicist"/>
              </a:rPr>
              <a:t>physicist</a:t>
            </a:r>
            <a:r>
              <a:rPr lang="en-US" dirty="0"/>
              <a:t> who brought </a:t>
            </a:r>
            <a:r>
              <a:rPr lang="en-US" dirty="0">
                <a:hlinkClick r:id="rId8" tooltip="Complex numbers"/>
              </a:rPr>
              <a:t>complex numbers</a:t>
            </a:r>
            <a:r>
              <a:rPr lang="en-US" dirty="0"/>
              <a:t> to circuit analysis, invented a new technique for solving </a:t>
            </a:r>
            <a:r>
              <a:rPr lang="en-US" dirty="0">
                <a:hlinkClick r:id="rId9" tooltip="Differential equation"/>
              </a:rPr>
              <a:t>differential equations</a:t>
            </a:r>
            <a:r>
              <a:rPr lang="en-US" dirty="0"/>
              <a:t>, independently developed vector calculus, and rewrote </a:t>
            </a:r>
            <a:r>
              <a:rPr lang="en-US" dirty="0">
                <a:hlinkClick r:id="rId10" tooltip="Maxwell's equations"/>
              </a:rPr>
              <a:t>Maxwell's equations</a:t>
            </a:r>
            <a:r>
              <a:rPr lang="en-US" dirty="0"/>
              <a:t> in the form commonly used today. He significantly shaped the way Maxwell's equations are understood and applied in the decades following Maxwell's death. His formulation of the </a:t>
            </a:r>
            <a:r>
              <a:rPr lang="en-US" dirty="0">
                <a:hlinkClick r:id="rId11" tooltip="Telegrapher's equations"/>
              </a:rPr>
              <a:t>telegrapher's equations</a:t>
            </a:r>
            <a:r>
              <a:rPr lang="en-US" dirty="0"/>
              <a:t> became commercially important during his own lifetime, after their significance went unremarked for a long while, as few others were versed at the time in his novel methodology.</a:t>
            </a:r>
            <a:r>
              <a:rPr lang="en-US" baseline="30000" dirty="0">
                <a:hlinkClick r:id="rId12"/>
              </a:rPr>
              <a:t>[2]</a:t>
            </a:r>
            <a:r>
              <a:rPr lang="en-US" dirty="0"/>
              <a:t>Although at odds with the scientific establishment for most of his life, Heaviside changed the face of telecommunications, mathematics, and science.</a:t>
            </a:r>
            <a:r>
              <a:rPr lang="en-US" baseline="30000" dirty="0">
                <a:hlinkClick r:id="rId12"/>
              </a:rPr>
              <a:t>[2]</a:t>
            </a:r>
            <a:endParaRPr lang="en-TW" dirty="0"/>
          </a:p>
        </p:txBody>
      </p:sp>
      <p:sp>
        <p:nvSpPr>
          <p:cNvPr id="7" name="TextBox 6">
            <a:extLst>
              <a:ext uri="{FF2B5EF4-FFF2-40B4-BE49-F238E27FC236}">
                <a16:creationId xmlns:a16="http://schemas.microsoft.com/office/drawing/2014/main" id="{9E10A7EA-4ACD-D647-AF78-6D112BD74B94}"/>
              </a:ext>
            </a:extLst>
          </p:cNvPr>
          <p:cNvSpPr txBox="1"/>
          <p:nvPr/>
        </p:nvSpPr>
        <p:spPr>
          <a:xfrm>
            <a:off x="2934020" y="4436865"/>
            <a:ext cx="2780980" cy="261610"/>
          </a:xfrm>
          <a:prstGeom prst="rect">
            <a:avLst/>
          </a:prstGeom>
          <a:noFill/>
        </p:spPr>
        <p:txBody>
          <a:bodyPr wrap="square" rtlCol="0">
            <a:spAutoFit/>
          </a:bodyPr>
          <a:lstStyle/>
          <a:p>
            <a:r>
              <a:rPr lang="en-TW" sz="1100" dirty="0"/>
              <a:t> Text and Image</a:t>
            </a:r>
            <a:r>
              <a:rPr lang="zh-CN" altLang="en-US" sz="1100" dirty="0"/>
              <a:t> </a:t>
            </a:r>
            <a:r>
              <a:rPr lang="en-US" altLang="zh-CN" sz="1100" dirty="0"/>
              <a:t>source</a:t>
            </a:r>
            <a:r>
              <a:rPr lang="zh-CN" altLang="en-US" sz="1100" dirty="0"/>
              <a:t>： </a:t>
            </a:r>
            <a:r>
              <a:rPr lang="en-US" altLang="zh-CN" sz="1100" dirty="0">
                <a:hlinkClick r:id="rId13"/>
              </a:rPr>
              <a:t>Wikipedia.org</a:t>
            </a:r>
            <a:endParaRPr lang="en-TW" sz="1100" dirty="0"/>
          </a:p>
        </p:txBody>
      </p:sp>
      <p:pic>
        <p:nvPicPr>
          <p:cNvPr id="3" name="Picture 2">
            <a:hlinkClick r:id="rId13"/>
            <a:extLst>
              <a:ext uri="{FF2B5EF4-FFF2-40B4-BE49-F238E27FC236}">
                <a16:creationId xmlns:a16="http://schemas.microsoft.com/office/drawing/2014/main" id="{B9C7615F-F171-7B42-A0E4-3FD886FD4FF3}"/>
              </a:ext>
            </a:extLst>
          </p:cNvPr>
          <p:cNvPicPr>
            <a:picLocks noChangeAspect="1"/>
          </p:cNvPicPr>
          <p:nvPr/>
        </p:nvPicPr>
        <p:blipFill>
          <a:blip r:embed="rId14"/>
          <a:stretch>
            <a:fillRect/>
          </a:stretch>
        </p:blipFill>
        <p:spPr>
          <a:xfrm>
            <a:off x="6356839" y="1072781"/>
            <a:ext cx="1872761" cy="2877242"/>
          </a:xfrm>
          <a:prstGeom prst="rect">
            <a:avLst/>
          </a:prstGeom>
        </p:spPr>
      </p:pic>
    </p:spTree>
    <p:extLst>
      <p:ext uri="{BB962C8B-B14F-4D97-AF65-F5344CB8AC3E}">
        <p14:creationId xmlns:p14="http://schemas.microsoft.com/office/powerpoint/2010/main" val="99100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6998" y="1354532"/>
            <a:ext cx="2690307" cy="1698030"/>
          </a:xfrm>
          <a:prstGeom prst="rect">
            <a:avLst/>
          </a:prstGeom>
        </p:spPr>
      </p:pic>
      <p:pic>
        <p:nvPicPr>
          <p:cNvPr id="1026" name="Picture 2" descr="A Galois connection between powersets">
            <a:hlinkClick r:id="rId3"/>
            <a:extLst>
              <a:ext uri="{FF2B5EF4-FFF2-40B4-BE49-F238E27FC236}">
                <a16:creationId xmlns:a16="http://schemas.microsoft.com/office/drawing/2014/main" id="{56BE2586-B98A-6540-BA87-46E7404C2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4664" y="3096333"/>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a:extLst>
              <a:ext uri="{FF2B5EF4-FFF2-40B4-BE49-F238E27FC236}">
                <a16:creationId xmlns:a16="http://schemas.microsoft.com/office/drawing/2014/main" id="{AC2C321B-3D2F-7948-B677-71511A5EDD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3127" y="3389370"/>
            <a:ext cx="3138854" cy="1234422"/>
          </a:xfrm>
          <a:prstGeom prst="rect">
            <a:avLst/>
          </a:prstGeom>
        </p:spPr>
      </p:pic>
      <p:sp>
        <p:nvSpPr>
          <p:cNvPr id="6" name="TextBox 5">
            <a:extLst>
              <a:ext uri="{FF2B5EF4-FFF2-40B4-BE49-F238E27FC236}">
                <a16:creationId xmlns:a16="http://schemas.microsoft.com/office/drawing/2014/main" id="{EA74CE74-785F-164E-9570-D56BC8C2C8B4}"/>
              </a:ext>
            </a:extLst>
          </p:cNvPr>
          <p:cNvSpPr txBox="1"/>
          <p:nvPr/>
        </p:nvSpPr>
        <p:spPr>
          <a:xfrm>
            <a:off x="311700" y="3852692"/>
            <a:ext cx="2605200" cy="307777"/>
          </a:xfrm>
          <a:prstGeom prst="rect">
            <a:avLst/>
          </a:prstGeom>
          <a:noFill/>
        </p:spPr>
        <p:txBody>
          <a:bodyPr wrap="none" rtlCol="0">
            <a:spAutoFit/>
          </a:bodyPr>
          <a:lstStyle/>
          <a:p>
            <a:r>
              <a:rPr lang="en-US" dirty="0"/>
              <a:t>(</a:t>
            </a:r>
            <a:r>
              <a:rPr lang="en-US" i="1" dirty="0"/>
              <a:t>f</a:t>
            </a:r>
            <a:r>
              <a:rPr lang="en-US" dirty="0"/>
              <a:t> (</a:t>
            </a:r>
            <a:r>
              <a:rPr lang="en-US" i="1" dirty="0"/>
              <a:t>a</a:t>
            </a:r>
            <a:r>
              <a:rPr lang="en-US" dirty="0"/>
              <a:t>)  ⊆  </a:t>
            </a:r>
            <a:r>
              <a:rPr lang="en-US" i="1" dirty="0"/>
              <a:t>b</a:t>
            </a:r>
            <a:r>
              <a:rPr lang="en-US" dirty="0"/>
              <a:t>)    ⇔    (</a:t>
            </a:r>
            <a:r>
              <a:rPr lang="en-US" i="1" dirty="0"/>
              <a:t>g</a:t>
            </a:r>
            <a:r>
              <a:rPr lang="en-US" dirty="0"/>
              <a:t>  (</a:t>
            </a:r>
            <a:r>
              <a:rPr lang="en-US" i="1" dirty="0"/>
              <a:t>b</a:t>
            </a:r>
            <a:r>
              <a:rPr lang="en-US" dirty="0"/>
              <a:t>)  ⊇  </a:t>
            </a:r>
            <a:r>
              <a:rPr lang="en-US" i="1" dirty="0"/>
              <a:t>a</a:t>
            </a:r>
            <a:r>
              <a:rPr lang="en-US" dirty="0"/>
              <a:t>)</a:t>
            </a:r>
            <a:endParaRPr lang="en-TW" dirty="0"/>
          </a:p>
        </p:txBody>
      </p:sp>
    </p:spTree>
    <p:extLst>
      <p:ext uri="{BB962C8B-B14F-4D97-AF65-F5344CB8AC3E}">
        <p14:creationId xmlns:p14="http://schemas.microsoft.com/office/powerpoint/2010/main" val="1077868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6900"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2139599" y="2852505"/>
            <a:ext cx="4349578" cy="2107336"/>
          </a:xfrm>
          <a:prstGeom prst="rect">
            <a:avLst/>
          </a:prstGeom>
        </p:spPr>
      </p:pic>
    </p:spTree>
    <p:extLst>
      <p:ext uri="{BB962C8B-B14F-4D97-AF65-F5344CB8AC3E}">
        <p14:creationId xmlns:p14="http://schemas.microsoft.com/office/powerpoint/2010/main" val="3190907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76283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7" y="540628"/>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3600" dirty="0">
                <a:solidFill>
                  <a:schemeClr val="tx1"/>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0" y="29393"/>
            <a:ext cx="3027405" cy="1263405"/>
          </a:xfrm>
          <a:prstGeom prst="rect">
            <a:avLst/>
          </a:prstGeom>
        </p:spPr>
      </p:pic>
    </p:spTree>
    <p:extLst>
      <p:ext uri="{BB962C8B-B14F-4D97-AF65-F5344CB8AC3E}">
        <p14:creationId xmlns:p14="http://schemas.microsoft.com/office/powerpoint/2010/main" val="2899222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168090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1404769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5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6203982" y="4300415"/>
            <a:ext cx="2162772" cy="253916"/>
          </a:xfrm>
          <a:prstGeom prst="rect">
            <a:avLst/>
          </a:prstGeom>
          <a:noFill/>
        </p:spPr>
        <p:txBody>
          <a:bodyPr wrap="none" rtlCol="0">
            <a:spAutoFit/>
          </a:bodyPr>
          <a:lstStyle/>
          <a:p>
            <a:r>
              <a:rPr lang="en-US" sz="1050" b="1" dirty="0"/>
              <a:t>Saunders Mac Lane</a:t>
            </a:r>
            <a:r>
              <a:rPr lang="en-US" sz="1050" dirty="0"/>
              <a:t> (</a:t>
            </a:r>
            <a:r>
              <a:rPr lang="en-US" sz="1050" dirty="0">
                <a:hlinkClick r:id="rId2"/>
              </a:rPr>
              <a:t>Wikipedia</a:t>
            </a:r>
            <a:r>
              <a:rPr lang="en-US" sz="105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6015040" y="975946"/>
            <a:ext cx="2351714" cy="3324469"/>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429114" y="833755"/>
            <a:ext cx="2699847" cy="4060746"/>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3317903" y="1109801"/>
            <a:ext cx="2436571" cy="3508653"/>
          </a:xfrm>
          <a:prstGeom prst="rect">
            <a:avLst/>
          </a:prstGeom>
          <a:noFill/>
        </p:spPr>
        <p:txBody>
          <a:bodyPr wrap="square" rtlCol="0">
            <a:spAutoFit/>
          </a:bodyPr>
          <a:lstStyle/>
          <a:p>
            <a:pPr marL="342900" indent="-342900">
              <a:buFont typeface="+mj-lt"/>
              <a:buAutoNum type="arabicPeriod"/>
            </a:pPr>
            <a:r>
              <a:rPr lang="en-US" sz="1200" dirty="0"/>
              <a:t>Categories, Functors and Natural Transformation. </a:t>
            </a:r>
          </a:p>
          <a:p>
            <a:pPr marL="342900" indent="-342900">
              <a:buFont typeface="+mj-lt"/>
              <a:buAutoNum type="arabicPeriod"/>
            </a:pPr>
            <a:r>
              <a:rPr lang="en-US" sz="1200" dirty="0"/>
              <a:t>Constructions on Categories. </a:t>
            </a:r>
          </a:p>
          <a:p>
            <a:pPr marL="342900" indent="-342900">
              <a:buFont typeface="+mj-lt"/>
              <a:buAutoNum type="arabicPeriod"/>
            </a:pPr>
            <a:r>
              <a:rPr lang="en-US" sz="1200" b="1" dirty="0">
                <a:solidFill>
                  <a:srgbClr val="FF0000"/>
                </a:solidFill>
              </a:rPr>
              <a:t>Universals</a:t>
            </a:r>
            <a:r>
              <a:rPr lang="en-US" sz="1200" dirty="0"/>
              <a:t> and Limits. </a:t>
            </a:r>
          </a:p>
          <a:p>
            <a:pPr marL="342900" indent="-342900">
              <a:buFont typeface="+mj-lt"/>
              <a:buAutoNum type="arabicPeriod"/>
            </a:pPr>
            <a:r>
              <a:rPr lang="en-US" sz="1200" dirty="0"/>
              <a:t>Adjoints. </a:t>
            </a:r>
          </a:p>
          <a:p>
            <a:pPr marL="342900" indent="-342900">
              <a:buFont typeface="+mj-lt"/>
              <a:buAutoNum type="arabicPeriod"/>
            </a:pPr>
            <a:r>
              <a:rPr lang="en-US" sz="1200" dirty="0"/>
              <a:t>Limits. </a:t>
            </a:r>
          </a:p>
          <a:p>
            <a:pPr marL="342900" indent="-342900">
              <a:buFont typeface="+mj-lt"/>
              <a:buAutoNum type="arabicPeriod"/>
            </a:pPr>
            <a:r>
              <a:rPr lang="en-US" sz="1200" b="1" i="1" dirty="0">
                <a:solidFill>
                  <a:srgbClr val="FF0000"/>
                </a:solidFill>
              </a:rPr>
              <a:t>Monads</a:t>
            </a:r>
            <a:r>
              <a:rPr lang="en-US" sz="1200" dirty="0"/>
              <a:t> and Algebras. </a:t>
            </a:r>
          </a:p>
          <a:p>
            <a:pPr marL="342900" indent="-342900">
              <a:buFont typeface="+mj-lt"/>
              <a:buAutoNum type="arabicPeriod"/>
            </a:pPr>
            <a:r>
              <a:rPr lang="en-US" sz="1200" dirty="0"/>
              <a:t>Monoids. </a:t>
            </a:r>
          </a:p>
          <a:p>
            <a:pPr marL="342900" indent="-342900">
              <a:buFont typeface="+mj-lt"/>
              <a:buAutoNum type="arabicPeriod"/>
            </a:pPr>
            <a:r>
              <a:rPr lang="en-US" sz="1200" dirty="0"/>
              <a:t>Abelian Categories. </a:t>
            </a:r>
          </a:p>
          <a:p>
            <a:pPr marL="342900" indent="-342900">
              <a:buFont typeface="+mj-lt"/>
              <a:buAutoNum type="arabicPeriod"/>
            </a:pPr>
            <a:r>
              <a:rPr lang="en-US" sz="1200" dirty="0"/>
              <a:t>Special Limits. </a:t>
            </a:r>
          </a:p>
          <a:p>
            <a:pPr marL="342900" indent="-342900">
              <a:buFont typeface="+mj-lt"/>
              <a:buAutoNum type="arabicPeriod"/>
            </a:pPr>
            <a:r>
              <a:rPr lang="en-US" sz="1200" b="1" i="1" dirty="0">
                <a:solidFill>
                  <a:srgbClr val="FF0000"/>
                </a:solidFill>
              </a:rPr>
              <a:t>Kan Extensions</a:t>
            </a:r>
            <a:r>
              <a:rPr lang="en-US" sz="1200" dirty="0"/>
              <a:t>. </a:t>
            </a:r>
          </a:p>
          <a:p>
            <a:pPr marL="342900" indent="-342900">
              <a:buFont typeface="+mj-lt"/>
              <a:buAutoNum type="arabicPeriod"/>
            </a:pPr>
            <a:r>
              <a:rPr lang="en-US" sz="1200" dirty="0"/>
              <a:t>Symmetry and Braiding in Monoidal Categories. </a:t>
            </a:r>
          </a:p>
          <a:p>
            <a:pPr marL="342900" indent="-342900">
              <a:buFont typeface="+mj-lt"/>
              <a:buAutoNum type="arabicPeriod"/>
            </a:pPr>
            <a:r>
              <a:rPr lang="en-US" sz="1200" dirty="0"/>
              <a:t>Structures in Categories. </a:t>
            </a:r>
          </a:p>
          <a:p>
            <a:endParaRPr lang="en-US" sz="1200" dirty="0"/>
          </a:p>
          <a:p>
            <a:r>
              <a:rPr lang="en-US" sz="1200" dirty="0"/>
              <a:t>Tables of Categories. Bibliography.</a:t>
            </a:r>
            <a:endParaRPr lang="en-TW" sz="1200" dirty="0"/>
          </a:p>
        </p:txBody>
      </p:sp>
    </p:spTree>
    <p:extLst>
      <p:ext uri="{BB962C8B-B14F-4D97-AF65-F5344CB8AC3E}">
        <p14:creationId xmlns:p14="http://schemas.microsoft.com/office/powerpoint/2010/main" val="2294929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4376" y="1825727"/>
            <a:ext cx="5407579" cy="2544743"/>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141" y="1390173"/>
            <a:ext cx="2162772" cy="3415852"/>
          </a:xfrm>
          <a:prstGeom prst="rect">
            <a:avLst/>
          </a:prstGeom>
        </p:spPr>
      </p:pic>
    </p:spTree>
    <p:extLst>
      <p:ext uri="{BB962C8B-B14F-4D97-AF65-F5344CB8AC3E}">
        <p14:creationId xmlns:p14="http://schemas.microsoft.com/office/powerpoint/2010/main" val="46604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Cybernetics is governing our Cognitive Foundation</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4205191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72967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Kan Extensions as an algebraic structure for representable ideas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Connecting the </a:t>
            </a:r>
            <a:r>
              <a:rPr lang="en-US" dirty="0" err="1">
                <a:solidFill>
                  <a:schemeClr val="bg1"/>
                </a:solidFill>
              </a:rPr>
              <a:t>Whats</a:t>
            </a:r>
            <a:r>
              <a:rPr lang="en-US" dirty="0">
                <a:solidFill>
                  <a:schemeClr val="bg1"/>
                </a:solidFill>
              </a:rPr>
              <a:t> (labels), How(operational), and Why (counter factual) in a coherent storyline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Computing: an operational mechanism for cognition</a:t>
            </a:r>
          </a:p>
          <a:p>
            <a:pPr>
              <a:buFont typeface="+mj-lt"/>
              <a:buAutoNum type="arabicPeriod"/>
            </a:pPr>
            <a:r>
              <a:rPr lang="en-US" sz="1200" dirty="0">
                <a:solidFill>
                  <a:schemeClr val="bg1"/>
                </a:solidFill>
              </a:rPr>
              <a:t>Denotation/Mathematical Semantics</a:t>
            </a:r>
          </a:p>
          <a:p>
            <a:pPr>
              <a:buFont typeface="+mj-lt"/>
              <a:buAutoNum type="arabicPeriod"/>
            </a:pPr>
            <a:r>
              <a:rPr lang="en-US" sz="1200" dirty="0">
                <a:solidFill>
                  <a:schemeClr val="bg1"/>
                </a:solidFill>
              </a:rPr>
              <a:t>Lattices/</a:t>
            </a:r>
            <a:r>
              <a:rPr lang="en-US" sz="1200" dirty="0" err="1">
                <a:solidFill>
                  <a:schemeClr val="bg1"/>
                </a:solidFill>
              </a:rPr>
              <a:t>Poset</a:t>
            </a:r>
            <a:r>
              <a:rPr lang="en-US" sz="1200" dirty="0">
                <a:solidFill>
                  <a:schemeClr val="bg1"/>
                </a:solidFill>
              </a:rPr>
              <a:t> as representation of boundaries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presented the link between aesthetics, artistic conventions, and AI. We also showed that they all serve as our linguistic/</a:t>
            </a:r>
            <a:r>
              <a:rPr lang="en-US" altLang="zh-CN" sz="1600" dirty="0">
                <a:solidFill>
                  <a:schemeClr val="tx1"/>
                </a:solidFill>
              </a:rPr>
              <a:t>cognitive foundations</a:t>
            </a:r>
            <a:endParaRPr lang="en-US" sz="16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Show the </a:t>
            </a:r>
            <a:r>
              <a:rPr lang="en-US" sz="1600" b="1" i="1" dirty="0">
                <a:solidFill>
                  <a:schemeClr val="tx1"/>
                </a:solidFill>
              </a:rPr>
              <a:t>connections</a:t>
            </a:r>
            <a:r>
              <a:rPr lang="en-US" sz="1600" dirty="0">
                <a:solidFill>
                  <a:schemeClr val="tx1"/>
                </a:solidFill>
              </a:rPr>
              <a:t> across </a:t>
            </a:r>
            <a:r>
              <a:rPr lang="en-US" sz="1600" b="1" i="1" dirty="0">
                <a:solidFill>
                  <a:schemeClr val="tx1"/>
                </a:solidFill>
              </a:rPr>
              <a:t>ALL</a:t>
            </a:r>
            <a:r>
              <a:rPr lang="en-US" sz="1600" dirty="0">
                <a:solidFill>
                  <a:schemeClr val="tx1"/>
                </a:solidFill>
              </a:rPr>
              <a:t> these different theories and case studies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dirty="0">
                <a:solidFill>
                  <a:schemeClr val="tx1"/>
                </a:solidFill>
              </a:rPr>
              <a:t>  Algebra (Kan Extension) as a container of representations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the same namespace in mathematical/computing science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155848" y="381685"/>
            <a:ext cx="8832300" cy="572700"/>
          </a:xfrm>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helps achieve Soundness and Completeness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755821" cy="1304262"/>
          </a:xfrm>
          <a:prstGeom prst="rect">
            <a:avLst/>
          </a:prstGeom>
        </p:spPr>
      </p:pic>
      <p:pic>
        <p:nvPicPr>
          <p:cNvPr id="7" name="Picture 6">
            <a:hlinkClick r:id="rId5"/>
            <a:extLst>
              <a:ext uri="{FF2B5EF4-FFF2-40B4-BE49-F238E27FC236}">
                <a16:creationId xmlns:a16="http://schemas.microsoft.com/office/drawing/2014/main" id="{33B68D68-6583-2A44-BEBF-55E5AAB85C29}"/>
              </a:ext>
            </a:extLst>
          </p:cNvPr>
          <p:cNvPicPr>
            <a:picLocks noChangeAspect="1"/>
          </p:cNvPicPr>
          <p:nvPr/>
        </p:nvPicPr>
        <p:blipFill>
          <a:blip r:embed="rId6"/>
          <a:stretch>
            <a:fillRect/>
          </a:stretch>
        </p:blipFill>
        <p:spPr>
          <a:xfrm>
            <a:off x="2433804" y="1115352"/>
            <a:ext cx="4276389" cy="3223885"/>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2829375" y="4436865"/>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pic>
        <p:nvPicPr>
          <p:cNvPr id="9" name="Picture 8">
            <a:extLst>
              <a:ext uri="{FF2B5EF4-FFF2-40B4-BE49-F238E27FC236}">
                <a16:creationId xmlns:a16="http://schemas.microsoft.com/office/drawing/2014/main" id="{4E504AC8-9BA6-C941-996C-A85B87619C8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71350" y="1565931"/>
            <a:ext cx="1462551" cy="1865114"/>
          </a:xfrm>
          <a:prstGeom prst="rect">
            <a:avLst/>
          </a:prstGeom>
        </p:spPr>
      </p:pic>
    </p:spTree>
    <p:extLst>
      <p:ext uri="{BB962C8B-B14F-4D97-AF65-F5344CB8AC3E}">
        <p14:creationId xmlns:p14="http://schemas.microsoft.com/office/powerpoint/2010/main" val="3931053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658771" y="4440114"/>
            <a:ext cx="4020771" cy="276999"/>
          </a:xfrm>
          <a:prstGeom prst="rect">
            <a:avLst/>
          </a:prstGeom>
          <a:noFill/>
        </p:spPr>
        <p:txBody>
          <a:bodyPr wrap="square" rtlCol="0">
            <a:spAutoFit/>
          </a:bodyPr>
          <a:lstStyle/>
          <a:p>
            <a:pPr algn="ctr"/>
            <a:r>
              <a:rPr lang="en-US" sz="1200" dirty="0">
                <a:hlinkClick r:id="rId3"/>
              </a:rPr>
              <a:t>https://youtu.be/9u1q3lH7VbE</a:t>
            </a:r>
            <a:r>
              <a:rPr lang="zh-CN" altLang="en-US" sz="1200" dirty="0"/>
              <a:t> （</a:t>
            </a:r>
            <a:r>
              <a:rPr lang="en-US" altLang="zh-CN" sz="1200" dirty="0"/>
              <a:t>video stops at 33:12</a:t>
            </a:r>
            <a:r>
              <a:rPr lang="zh-CN" altLang="en-US" sz="1200" dirty="0"/>
              <a:t>）</a:t>
            </a:r>
            <a:endParaRPr lang="en-TW" sz="12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443682" y="1129826"/>
            <a:ext cx="4235860" cy="3146488"/>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4892534" y="1191371"/>
            <a:ext cx="3807784" cy="2870613"/>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5118793" y="4226800"/>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spTree>
    <p:extLst>
      <p:ext uri="{BB962C8B-B14F-4D97-AF65-F5344CB8AC3E}">
        <p14:creationId xmlns:p14="http://schemas.microsoft.com/office/powerpoint/2010/main" val="77862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152834" y="1041798"/>
            <a:ext cx="2497556" cy="3185002"/>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3896209" y="1041798"/>
            <a:ext cx="4686503" cy="3185002"/>
          </a:xfrm>
          <a:prstGeom prst="rect">
            <a:avLst/>
          </a:prstGeom>
        </p:spPr>
      </p:pic>
    </p:spTree>
    <p:extLst>
      <p:ext uri="{BB962C8B-B14F-4D97-AF65-F5344CB8AC3E}">
        <p14:creationId xmlns:p14="http://schemas.microsoft.com/office/powerpoint/2010/main" val="1810081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2153382" y="1078557"/>
            <a:ext cx="4837235" cy="3619918"/>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239167" y="4769868"/>
            <a:ext cx="4665664"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215750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29456892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8793</TotalTime>
  <Words>1509</Words>
  <Application>Microsoft Macintosh PowerPoint</Application>
  <PresentationFormat>On-screen Show (16:9)</PresentationFormat>
  <Paragraphs>264</Paragraphs>
  <Slides>31</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宋体</vt:lpstr>
      <vt:lpstr>STXingkai</vt:lpstr>
      <vt:lpstr>Weibei SC</vt:lpstr>
      <vt:lpstr>Arial</vt:lpstr>
      <vt:lpstr>Simple Light</vt:lpstr>
      <vt:lpstr>超越学科界限的认知基础 Transdisciplinary Cognitive Foundation  A Compilation of Theories and Case Studies Week 12</vt:lpstr>
      <vt:lpstr>PowerPoint Presentation</vt:lpstr>
      <vt:lpstr>PowerPoint Presentation</vt:lpstr>
      <vt:lpstr>Kan Extension and other ideas in Category Theory</vt:lpstr>
      <vt:lpstr>Kan Extension makes concepts Representable</vt:lpstr>
      <vt:lpstr>The ideas of Universality</vt:lpstr>
      <vt:lpstr>Stream as a Data Type is called the Universal Element</vt:lpstr>
      <vt:lpstr>Operationalizing the Cybernetics</vt:lpstr>
      <vt:lpstr>“The” Book of Why</vt:lpstr>
      <vt:lpstr>What, How and Why of “operationalization”</vt:lpstr>
      <vt:lpstr>Kuhn Cycle: the evolution of a Namespace</vt:lpstr>
      <vt:lpstr>A Model of Collective Cognitive Processes </vt:lpstr>
      <vt:lpstr>Wiener’s Framing of Societal Values</vt:lpstr>
      <vt:lpstr>A philosopher’s definition of cognition</vt:lpstr>
      <vt:lpstr>An other person mentioned extensively by Wiener</vt:lpstr>
      <vt:lpstr>The Abstract and Concrete Domains</vt:lpstr>
      <vt:lpstr>All Computation (decisions) are approximations</vt:lpstr>
      <vt:lpstr>Abstraction</vt:lpstr>
      <vt:lpstr>Abstraction</vt:lpstr>
      <vt:lpstr>Soundness</vt:lpstr>
      <vt:lpstr>From Monism, Dualism to Cyber-physical Systems</vt:lpstr>
      <vt:lpstr>Double Entry, Monks, Maths, and Magic</vt:lpstr>
      <vt:lpstr>Accountants’ Value Proposition</vt:lpstr>
      <vt:lpstr>Saunders Mac Lane: Founder of Category Theory</vt:lpstr>
      <vt:lpstr>It is all in the Names</vt:lpstr>
      <vt:lpstr>Cybernetics is governing our Cognitive Foundation</vt:lpstr>
      <vt:lpstr>Holacracy: a mechanism for  Communication and Control</vt:lpstr>
      <vt:lpstr>PowerPoint Presentation</vt:lpstr>
      <vt:lpstr>The version that includes modern cybernetic tools</vt:lpstr>
      <vt:lpstr>Kan Extension helps achieve Soundness and Completeness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1219</cp:revision>
  <dcterms:modified xsi:type="dcterms:W3CDTF">2020-11-30T11:19:37Z</dcterms:modified>
</cp:coreProperties>
</file>